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0" r:id="rId6"/>
    <p:sldId id="262" r:id="rId7"/>
    <p:sldId id="264" r:id="rId8"/>
    <p:sldId id="265" r:id="rId9"/>
    <p:sldId id="263" r:id="rId10"/>
    <p:sldId id="267" r:id="rId11"/>
    <p:sldId id="274" r:id="rId12"/>
    <p:sldId id="268" r:id="rId13"/>
    <p:sldId id="269" r:id="rId14"/>
    <p:sldId id="270" r:id="rId15"/>
    <p:sldId id="271" r:id="rId16"/>
    <p:sldId id="272" r:id="rId17"/>
    <p:sldId id="273" r:id="rId18"/>
    <p:sldId id="257" r:id="rId19"/>
    <p:sldId id="276" r:id="rId20"/>
    <p:sldId id="277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07F"/>
    <a:srgbClr val="708A9B"/>
    <a:srgbClr val="EB751D"/>
    <a:srgbClr val="E4540E"/>
    <a:srgbClr val="2362AF"/>
    <a:srgbClr val="4DA4AE"/>
    <a:srgbClr val="4AA3A9"/>
    <a:srgbClr val="3E876F"/>
    <a:srgbClr val="E13300"/>
    <a:srgbClr val="429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43" autoAdjust="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>
        <p:guide orient="horz" pos="9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CB59B-B0AC-4236-8C35-3ED701266667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6DC9F-DA7E-4792-9B3E-98B8BA093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22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2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9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84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4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1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39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3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18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6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2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7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8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5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7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6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DC9F-DA7E-4792-9B3E-98B8BA09320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5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615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710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276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191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455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8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085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77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01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590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753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2B68-1807-40A1-8CAF-7B5BAD02782D}" type="datetimeFigureOut">
              <a:rPr lang="pt-PT" smtClean="0"/>
              <a:t>15/07/2019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0468-57DB-4EA4-AC12-02CB3FE3D8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33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nd/4.0/deed.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sana.Henriques@uab.pt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nd/4.0/deed.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06345" y="115910"/>
            <a:ext cx="11924352" cy="6858001"/>
          </a:xfrm>
          <a:prstGeom prst="rect">
            <a:avLst/>
          </a:prstGeom>
        </p:spPr>
      </p:pic>
      <p:pic>
        <p:nvPicPr>
          <p:cNvPr id="6" name="Imagem 5" descr="Licença Creative Commons - Atribuição Uso Não Comercial; Sem derivaçõ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4" y="6391475"/>
            <a:ext cx="656048" cy="231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1215042" y="6309587"/>
            <a:ext cx="641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Susana Henriques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  <a:hlinkClick r:id="rId4" tooltip="Atribuição Uso Não Comercial; Sem derivações"/>
              </a:rPr>
              <a:t>Licence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  <a:hlinkClick r:id="rId4" tooltip="Atribuição Uso Não Comercial; Sem derivações"/>
              </a:rPr>
              <a:t> Creative Commons-Atribuição-NãoComercial-CompartilhaIgual-4.0 Internaciona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546115" y="2105978"/>
            <a:ext cx="11366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8A9B"/>
                </a:solidFill>
              </a:rPr>
              <a:t>Evaluating the quality of training programs:</a:t>
            </a:r>
          </a:p>
          <a:p>
            <a:pPr algn="ctr"/>
            <a:r>
              <a:rPr lang="en-GB" sz="3600" b="1" dirty="0">
                <a:solidFill>
                  <a:srgbClr val="708A9B"/>
                </a:solidFill>
              </a:rPr>
              <a:t> </a:t>
            </a:r>
            <a:r>
              <a:rPr lang="en-GB" sz="2800" b="1" dirty="0">
                <a:solidFill>
                  <a:srgbClr val="708A9B"/>
                </a:solidFill>
              </a:rPr>
              <a:t>a framework crossing European standards on prevention and on elearning  </a:t>
            </a:r>
            <a:endParaRPr lang="en-GB" sz="2800" dirty="0">
              <a:solidFill>
                <a:srgbClr val="708A9B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2873370" y="3328898"/>
            <a:ext cx="588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>
                <a:solidFill>
                  <a:srgbClr val="E4540E"/>
                </a:solidFill>
                <a:cs typeface="Arial" panose="020B0604020202020204" pitchFamily="34" charset="0"/>
              </a:rPr>
              <a:t>ICUDDR </a:t>
            </a:r>
            <a:r>
              <a:rPr lang="pt-PT" sz="2400" b="1" dirty="0" err="1">
                <a:solidFill>
                  <a:srgbClr val="E4540E"/>
                </a:solidFill>
                <a:cs typeface="Arial" panose="020B0604020202020204" pitchFamily="34" charset="0"/>
              </a:rPr>
              <a:t>Annual</a:t>
            </a:r>
            <a:r>
              <a:rPr lang="pt-PT" sz="2400" b="1" dirty="0">
                <a:solidFill>
                  <a:srgbClr val="E4540E"/>
                </a:solidFill>
                <a:cs typeface="Arial" panose="020B0604020202020204" pitchFamily="34" charset="0"/>
              </a:rPr>
              <a:t> Conference – Cusco, 2019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498562" y="4926562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/>
              <a:t>Susana Henriques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598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937" y="700803"/>
            <a:ext cx="8968710" cy="601723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1216" y="2388640"/>
            <a:ext cx="1907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>
                <a:solidFill>
                  <a:schemeClr val="bg1"/>
                </a:solidFill>
              </a:rPr>
              <a:t>Quality</a:t>
            </a:r>
            <a:r>
              <a:rPr lang="pt-PT" sz="2400" dirty="0">
                <a:solidFill>
                  <a:schemeClr val="bg1"/>
                </a:solidFill>
              </a:rPr>
              <a:t> Standards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09598" y="4033933"/>
            <a:ext cx="169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>
                <a:solidFill>
                  <a:schemeClr val="bg1"/>
                </a:solidFill>
              </a:rPr>
              <a:t>Prevention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Workforce</a:t>
            </a:r>
            <a:r>
              <a:rPr lang="pt-PT" sz="2400" dirty="0">
                <a:solidFill>
                  <a:schemeClr val="bg1"/>
                </a:solidFill>
              </a:rPr>
              <a:t> Training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35668" y="5392458"/>
            <a:ext cx="154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err="1">
                <a:solidFill>
                  <a:schemeClr val="bg1"/>
                </a:solidFill>
              </a:rPr>
              <a:t>Prevention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21798" y="53349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eLearning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3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780494" y="2833888"/>
            <a:ext cx="1933990" cy="8736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>
                <a:solidFill>
                  <a:schemeClr val="tx1"/>
                </a:solidFill>
              </a:rPr>
              <a:t>Decribing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the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need</a:t>
            </a:r>
            <a:r>
              <a:rPr lang="pt-PT" sz="1600" dirty="0">
                <a:solidFill>
                  <a:schemeClr val="tx1"/>
                </a:solidFill>
              </a:rPr>
              <a:t> – </a:t>
            </a:r>
            <a:r>
              <a:rPr lang="pt-PT" sz="1600" dirty="0" err="1">
                <a:solidFill>
                  <a:schemeClr val="tx1"/>
                </a:solidFill>
              </a:rPr>
              <a:t>justifying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the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intervention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2589724" y="715849"/>
            <a:ext cx="1715037" cy="6729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>
                <a:solidFill>
                  <a:schemeClr val="tx1"/>
                </a:solidFill>
              </a:rPr>
              <a:t>Using</a:t>
            </a:r>
            <a:r>
              <a:rPr lang="pt-PT" sz="1600" dirty="0">
                <a:solidFill>
                  <a:schemeClr val="tx1"/>
                </a:solidFill>
              </a:rPr>
              <a:t> a </a:t>
            </a:r>
            <a:r>
              <a:rPr lang="pt-PT" sz="1600" dirty="0" err="1">
                <a:solidFill>
                  <a:schemeClr val="tx1"/>
                </a:solidFill>
              </a:rPr>
              <a:t>theoretical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model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4433015" y="3391435"/>
            <a:ext cx="1979050" cy="1015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Student Admission, Progression, Recognition, and Certification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2587042" y="1863142"/>
            <a:ext cx="1845973" cy="8178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Student-centred learning, teaching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and assessment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589712" y="1206322"/>
            <a:ext cx="1176268" cy="6568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Setting up the team</a:t>
            </a:r>
          </a:p>
        </p:txBody>
      </p:sp>
      <p:sp>
        <p:nvSpPr>
          <p:cNvPr id="20" name="Retângulo arredondado 19"/>
          <p:cNvSpPr/>
          <p:nvPr/>
        </p:nvSpPr>
        <p:spPr>
          <a:xfrm>
            <a:off x="4481848" y="2625143"/>
            <a:ext cx="1667813" cy="7662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Recruiting and retaining participants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6412065" y="613895"/>
            <a:ext cx="1551901" cy="7598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Defining aims, goals and objectives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6450701" y="1687126"/>
            <a:ext cx="1474628" cy="6353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Determining the timeline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6455000" y="2794714"/>
            <a:ext cx="1654930" cy="8537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Design and approval of programmes</a:t>
            </a:r>
          </a:p>
        </p:txBody>
      </p:sp>
      <p:sp>
        <p:nvSpPr>
          <p:cNvPr id="26" name="Retângulo arredondado 25"/>
          <p:cNvSpPr/>
          <p:nvPr/>
        </p:nvSpPr>
        <p:spPr>
          <a:xfrm>
            <a:off x="8320292" y="1833093"/>
            <a:ext cx="1403257" cy="9616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Learning resources and students support</a:t>
            </a:r>
          </a:p>
        </p:txBody>
      </p:sp>
      <p:sp>
        <p:nvSpPr>
          <p:cNvPr id="27" name="Retângulo arredondado 26"/>
          <p:cNvSpPr/>
          <p:nvPr/>
        </p:nvSpPr>
        <p:spPr>
          <a:xfrm>
            <a:off x="9975225" y="2471671"/>
            <a:ext cx="1774079" cy="7340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Information management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9388699" y="3340460"/>
            <a:ext cx="1774079" cy="7340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Public Information</a:t>
            </a:r>
          </a:p>
        </p:txBody>
      </p:sp>
      <p:sp>
        <p:nvSpPr>
          <p:cNvPr id="29" name="Oval 28"/>
          <p:cNvSpPr/>
          <p:nvPr/>
        </p:nvSpPr>
        <p:spPr>
          <a:xfrm>
            <a:off x="206062" y="90152"/>
            <a:ext cx="11887200" cy="5132769"/>
          </a:xfrm>
          <a:prstGeom prst="ellipse">
            <a:avLst/>
          </a:prstGeom>
          <a:noFill/>
          <a:ln w="28575">
            <a:solidFill>
              <a:srgbClr val="6538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ângulo arredondado 29"/>
          <p:cNvSpPr/>
          <p:nvPr/>
        </p:nvSpPr>
        <p:spPr>
          <a:xfrm>
            <a:off x="2587042" y="4978756"/>
            <a:ext cx="1715037" cy="891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Designing for quality and effectiveness</a:t>
            </a:r>
          </a:p>
        </p:txBody>
      </p:sp>
      <p:sp>
        <p:nvSpPr>
          <p:cNvPr id="32" name="Retângulo arredondado 31"/>
          <p:cNvSpPr/>
          <p:nvPr/>
        </p:nvSpPr>
        <p:spPr>
          <a:xfrm>
            <a:off x="7565803" y="5069440"/>
            <a:ext cx="2062227" cy="10512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Ongoing monitoring and periodic review of programmes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316826" y="5198773"/>
            <a:ext cx="1665670" cy="5768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Policy for quality assurance</a:t>
            </a:r>
          </a:p>
        </p:txBody>
      </p:sp>
      <p:sp>
        <p:nvSpPr>
          <p:cNvPr id="34" name="Retângulo arredondado 33"/>
          <p:cNvSpPr/>
          <p:nvPr/>
        </p:nvSpPr>
        <p:spPr>
          <a:xfrm>
            <a:off x="9462254" y="5656515"/>
            <a:ext cx="1789073" cy="598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Cyclical external quality assurance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933183" y="6438365"/>
            <a:ext cx="1475165" cy="2586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EMCDDA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5035" y="6378263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err="1"/>
              <a:t>Label</a:t>
            </a:r>
            <a:r>
              <a:rPr lang="pt-PT" sz="1600" dirty="0"/>
              <a:t>:</a:t>
            </a:r>
            <a:endParaRPr lang="en-GB" sz="1600" dirty="0"/>
          </a:p>
        </p:txBody>
      </p:sp>
      <p:sp>
        <p:nvSpPr>
          <p:cNvPr id="39" name="Retângulo arredondado 38"/>
          <p:cNvSpPr/>
          <p:nvPr/>
        </p:nvSpPr>
        <p:spPr>
          <a:xfrm>
            <a:off x="2589191" y="6451244"/>
            <a:ext cx="1470272" cy="2414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ENQA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4587550" y="1874680"/>
            <a:ext cx="1363029" cy="4478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Teaching staff</a:t>
            </a:r>
          </a:p>
        </p:txBody>
      </p:sp>
    </p:spTree>
    <p:extLst>
      <p:ext uri="{BB962C8B-B14F-4D97-AF65-F5344CB8AC3E}">
        <p14:creationId xmlns:p14="http://schemas.microsoft.com/office/powerpoint/2010/main" val="97498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741781" y="3209731"/>
            <a:ext cx="367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>
                <a:solidFill>
                  <a:srgbClr val="41907F"/>
                </a:solidFill>
              </a:rPr>
              <a:t>Congruent</a:t>
            </a:r>
            <a:r>
              <a:rPr lang="pt-PT" sz="2800" b="1" dirty="0">
                <a:solidFill>
                  <a:srgbClr val="41907F"/>
                </a:solidFill>
              </a:rPr>
              <a:t> Standards</a:t>
            </a:r>
            <a:endParaRPr lang="en-GB" sz="2800" b="1" dirty="0">
              <a:solidFill>
                <a:srgbClr val="41907F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10885" r="24603" b="9660"/>
          <a:stretch/>
        </p:blipFill>
        <p:spPr>
          <a:xfrm>
            <a:off x="1286070" y="1083055"/>
            <a:ext cx="5170714" cy="54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9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08623"/>
              </p:ext>
            </p:extLst>
          </p:nvPr>
        </p:nvGraphicFramePr>
        <p:xfrm>
          <a:off x="578496" y="327788"/>
          <a:ext cx="1099146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5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657">
                <a:tc>
                  <a:txBody>
                    <a:bodyPr/>
                    <a:lstStyle/>
                    <a:p>
                      <a:endParaRPr lang="en-GB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Drug Prevention Quality Standards (EMCDDA, 2011)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Standards and Guidelines for Quality Assurance of E-Learning provision – HEI (ENQA, 2018)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 Determining the timeline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Design and approval of programmes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 Designing for quality and effectiveness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Policy for quality assurance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657">
                <a:tc>
                  <a:txBody>
                    <a:bodyPr/>
                    <a:lstStyle/>
                    <a:p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 Monitoring the implementation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 Ongoing monitoring and periodic review of programmes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657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 Determining whether the programme should be sustained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 Cyclical external quality assurance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 Setting up the team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Teaching staff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657">
                <a:tc>
                  <a:txBody>
                    <a:bodyPr/>
                    <a:lstStyle/>
                    <a:p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 Recruiting and retaining participants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Student admission, progression, recognition, and certification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 Disseminating information about the programme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Public information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83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963" y="622420"/>
            <a:ext cx="5710999" cy="59342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181325" y="3135086"/>
            <a:ext cx="2147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/>
              <a:t>Timeline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programme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600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522" y="1156996"/>
            <a:ext cx="5652396" cy="54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b="7245"/>
          <a:stretch/>
        </p:blipFill>
        <p:spPr>
          <a:xfrm>
            <a:off x="398026" y="1526354"/>
            <a:ext cx="5565224" cy="416531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60203" y="3135086"/>
            <a:ext cx="496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Recruitment and </a:t>
            </a:r>
            <a:r>
              <a:rPr lang="en-GB" sz="2400" dirty="0" err="1"/>
              <a:t>retainment</a:t>
            </a:r>
            <a:r>
              <a:rPr lang="en-GB" sz="2400" dirty="0"/>
              <a:t>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1874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792" y="1153129"/>
            <a:ext cx="6546412" cy="51288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2163" y="3013500"/>
            <a:ext cx="435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Disseminating information </a:t>
            </a:r>
          </a:p>
        </p:txBody>
      </p:sp>
    </p:spTree>
    <p:extLst>
      <p:ext uri="{BB962C8B-B14F-4D97-AF65-F5344CB8AC3E}">
        <p14:creationId xmlns:p14="http://schemas.microsoft.com/office/powerpoint/2010/main" val="95206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6" y="227691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7" y="933061"/>
            <a:ext cx="7575465" cy="571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6" y="227691"/>
            <a:ext cx="2933693" cy="14107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9" y="1329613"/>
            <a:ext cx="8422433" cy="53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65" y="1363417"/>
            <a:ext cx="7919701" cy="48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06345" y="115910"/>
            <a:ext cx="11924352" cy="6858001"/>
          </a:xfrm>
          <a:prstGeom prst="rect">
            <a:avLst/>
          </a:prstGeom>
        </p:spPr>
      </p:pic>
      <p:pic>
        <p:nvPicPr>
          <p:cNvPr id="6" name="Imagem 5" descr="Licença Creative Commons - Atribuição Uso Não Comercial; Sem derivaçõ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4" y="6391475"/>
            <a:ext cx="656048" cy="231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1215042" y="6309587"/>
            <a:ext cx="641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Susana Henriques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  <a:hlinkClick r:id="rId4" tooltip="Atribuição Uso Não Comercial; Sem derivações"/>
              </a:rPr>
              <a:t>Licence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  <a:hlinkClick r:id="rId4" tooltip="Atribuição Uso Não Comercial; Sem derivações"/>
              </a:rPr>
              <a:t> Creative Commons-Atribuição-NãoComercial-CompartilhaIgual-4.0 Internaciona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546115" y="2105978"/>
            <a:ext cx="11366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8A9B"/>
                </a:solidFill>
              </a:rPr>
              <a:t>Evaluating the quality of training programs:</a:t>
            </a:r>
          </a:p>
          <a:p>
            <a:pPr algn="ctr"/>
            <a:r>
              <a:rPr lang="en-GB" sz="3600" b="1" dirty="0">
                <a:solidFill>
                  <a:srgbClr val="708A9B"/>
                </a:solidFill>
              </a:rPr>
              <a:t> </a:t>
            </a:r>
            <a:r>
              <a:rPr lang="en-GB" sz="2800" b="1" dirty="0">
                <a:solidFill>
                  <a:srgbClr val="708A9B"/>
                </a:solidFill>
              </a:rPr>
              <a:t>a framework crossing European standards on prevention and on elearning  </a:t>
            </a:r>
            <a:endParaRPr lang="en-GB" sz="2800" dirty="0">
              <a:solidFill>
                <a:srgbClr val="708A9B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2873370" y="3328898"/>
            <a:ext cx="588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>
                <a:solidFill>
                  <a:srgbClr val="E4540E"/>
                </a:solidFill>
                <a:cs typeface="Arial" panose="020B0604020202020204" pitchFamily="34" charset="0"/>
              </a:rPr>
              <a:t>ICUDDR </a:t>
            </a:r>
            <a:r>
              <a:rPr lang="pt-PT" sz="2400" b="1" dirty="0" err="1">
                <a:solidFill>
                  <a:srgbClr val="E4540E"/>
                </a:solidFill>
                <a:cs typeface="Arial" panose="020B0604020202020204" pitchFamily="34" charset="0"/>
              </a:rPr>
              <a:t>Annual</a:t>
            </a:r>
            <a:r>
              <a:rPr lang="pt-PT" sz="2400" b="1" dirty="0">
                <a:solidFill>
                  <a:srgbClr val="E4540E"/>
                </a:solidFill>
                <a:cs typeface="Arial" panose="020B0604020202020204" pitchFamily="34" charset="0"/>
              </a:rPr>
              <a:t> Conference – Cusco, 2019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0A6A896-607F-4089-89B9-2CF115DDD07D}"/>
              </a:ext>
            </a:extLst>
          </p:cNvPr>
          <p:cNvSpPr txBox="1"/>
          <p:nvPr/>
        </p:nvSpPr>
        <p:spPr>
          <a:xfrm>
            <a:off x="8416213" y="4926562"/>
            <a:ext cx="301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hlinkClick r:id="rId6"/>
              </a:rPr>
              <a:t>Susana.Henriques@uab.pt</a:t>
            </a:r>
            <a:r>
              <a:rPr lang="pt-PT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366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602" y="1041755"/>
            <a:ext cx="5178643" cy="50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48" y="2225896"/>
            <a:ext cx="5715000" cy="16859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243" y="2225895"/>
            <a:ext cx="4733429" cy="33204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861" y="3911821"/>
            <a:ext cx="370668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074" y="1270664"/>
            <a:ext cx="7576456" cy="50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2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651" y="1362269"/>
            <a:ext cx="7455593" cy="50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0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763" y="1362277"/>
            <a:ext cx="9882473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0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12" y="1045256"/>
            <a:ext cx="9844059" cy="5542155"/>
          </a:xfrm>
          <a:prstGeom prst="rect">
            <a:avLst/>
          </a:prstGeom>
        </p:spPr>
      </p:pic>
      <p:sp>
        <p:nvSpPr>
          <p:cNvPr id="4" name="Seta de movimento para a direita 3"/>
          <p:cNvSpPr/>
          <p:nvPr/>
        </p:nvSpPr>
        <p:spPr>
          <a:xfrm>
            <a:off x="895739" y="5150498"/>
            <a:ext cx="3172408" cy="143691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1074" y="-1"/>
            <a:ext cx="11924352" cy="68580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09" y="115615"/>
            <a:ext cx="2933693" cy="14107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9207" y="1283761"/>
            <a:ext cx="11231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err="1">
                <a:solidFill>
                  <a:srgbClr val="41907F"/>
                </a:solidFill>
              </a:rPr>
              <a:t>The</a:t>
            </a:r>
            <a:r>
              <a:rPr lang="pt-PT" sz="3600" b="1" dirty="0">
                <a:solidFill>
                  <a:srgbClr val="41907F"/>
                </a:solidFill>
              </a:rPr>
              <a:t> </a:t>
            </a:r>
            <a:r>
              <a:rPr lang="pt-PT" sz="3600" b="1" dirty="0" err="1">
                <a:solidFill>
                  <a:srgbClr val="41907F"/>
                </a:solidFill>
              </a:rPr>
              <a:t>Specialized</a:t>
            </a:r>
            <a:r>
              <a:rPr lang="pt-PT" sz="3600" b="1" dirty="0">
                <a:solidFill>
                  <a:srgbClr val="41907F"/>
                </a:solidFill>
              </a:rPr>
              <a:t> </a:t>
            </a:r>
            <a:r>
              <a:rPr lang="pt-PT" sz="3600" b="1" dirty="0" err="1">
                <a:solidFill>
                  <a:srgbClr val="41907F"/>
                </a:solidFill>
              </a:rPr>
              <a:t>Trainig</a:t>
            </a:r>
            <a:r>
              <a:rPr lang="pt-PT" sz="3600" b="1" dirty="0">
                <a:solidFill>
                  <a:srgbClr val="41907F"/>
                </a:solidFill>
              </a:rPr>
              <a:t> </a:t>
            </a:r>
            <a:r>
              <a:rPr lang="pt-PT" sz="3600" b="1" dirty="0" err="1">
                <a:solidFill>
                  <a:srgbClr val="41907F"/>
                </a:solidFill>
              </a:rPr>
              <a:t>Course</a:t>
            </a:r>
            <a:r>
              <a:rPr lang="pt-PT" sz="3600" b="1" dirty="0">
                <a:solidFill>
                  <a:srgbClr val="41907F"/>
                </a:solidFill>
              </a:rPr>
              <a:t> in </a:t>
            </a:r>
            <a:r>
              <a:rPr lang="pt-PT" sz="3600" b="1" dirty="0" err="1">
                <a:solidFill>
                  <a:srgbClr val="41907F"/>
                </a:solidFill>
              </a:rPr>
              <a:t>Prevention</a:t>
            </a:r>
            <a:r>
              <a:rPr lang="pt-PT" sz="3600" b="1" dirty="0">
                <a:solidFill>
                  <a:srgbClr val="41907F"/>
                </a:solidFill>
              </a:rPr>
              <a:t> </a:t>
            </a:r>
            <a:r>
              <a:rPr lang="pt-PT" sz="3600" b="1" dirty="0" err="1">
                <a:solidFill>
                  <a:srgbClr val="41907F"/>
                </a:solidFill>
              </a:rPr>
              <a:t>of</a:t>
            </a:r>
            <a:r>
              <a:rPr lang="pt-PT" sz="3600" b="1" dirty="0">
                <a:solidFill>
                  <a:srgbClr val="41907F"/>
                </a:solidFill>
              </a:rPr>
              <a:t> </a:t>
            </a:r>
            <a:r>
              <a:rPr lang="pt-PT" sz="3600" b="1" dirty="0" err="1">
                <a:solidFill>
                  <a:srgbClr val="41907F"/>
                </a:solidFill>
              </a:rPr>
              <a:t>Addictions</a:t>
            </a:r>
            <a:endParaRPr lang="pt-PT" sz="3600" b="1" dirty="0">
              <a:solidFill>
                <a:srgbClr val="41907F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261" y="1966912"/>
            <a:ext cx="4161453" cy="48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8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327</Words>
  <Application>Microsoft Office PowerPoint</Application>
  <PresentationFormat>Widescreen</PresentationFormat>
  <Paragraphs>77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Mourão</dc:creator>
  <cp:lastModifiedBy>Jessica Keene</cp:lastModifiedBy>
  <cp:revision>31</cp:revision>
  <dcterms:created xsi:type="dcterms:W3CDTF">2018-01-19T12:01:34Z</dcterms:created>
  <dcterms:modified xsi:type="dcterms:W3CDTF">2019-07-15T14:20:41Z</dcterms:modified>
</cp:coreProperties>
</file>